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6" r:id="rId12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Inter" panose="020B0604020202020204" charset="0"/>
      <p:regular r:id="rId17"/>
    </p:embeddedFont>
    <p:embeddedFont>
      <p:font typeface="Roboto Condensed" panose="02000000000000000000" pitchFamily="2" charset="0"/>
      <p:regular r:id="rId18"/>
    </p:embeddedFont>
    <p:embeddedFont>
      <p:font typeface="Roboto Condensed Bold" panose="02000000000000000000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www.youtube.com/watch?v=XCg1tfyJsj4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29400" y="266700"/>
            <a:ext cx="1687408" cy="1687408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47A65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6629400" y="2829161"/>
            <a:ext cx="1687408" cy="1687408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47A65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656277" y="5352870"/>
            <a:ext cx="1687408" cy="1687408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47A65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9144000" y="2265272"/>
            <a:ext cx="2379782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F9F9F9"/>
                </a:solidFill>
                <a:latin typeface="Inter"/>
              </a:rPr>
              <a:t>25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144000" y="7468326"/>
            <a:ext cx="2379782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 dirty="0">
                <a:solidFill>
                  <a:srgbClr val="F9F9F9"/>
                </a:solidFill>
                <a:latin typeface="Inter"/>
              </a:rPr>
              <a:t>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662995" y="822114"/>
            <a:ext cx="5039005" cy="500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19"/>
              </a:lnSpc>
              <a:spcBef>
                <a:spcPct val="0"/>
              </a:spcBef>
            </a:pPr>
            <a:r>
              <a:rPr lang="en-US" sz="2799" dirty="0">
                <a:solidFill>
                  <a:srgbClr val="292929"/>
                </a:solidFill>
                <a:latin typeface="Roboto Condensed"/>
              </a:rPr>
              <a:t>HỒ MINH KHÔI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662995" y="3384575"/>
            <a:ext cx="5039005" cy="500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292929"/>
                </a:solidFill>
                <a:latin typeface="Roboto Condensed"/>
              </a:rPr>
              <a:t>TRẦN NGỌC KHÁNH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662995" y="8424935"/>
            <a:ext cx="5039005" cy="500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292929"/>
                </a:solidFill>
                <a:latin typeface="Roboto Condensed"/>
              </a:rPr>
              <a:t>TRẦN CÁT KHÁNH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23875" y="9476081"/>
            <a:ext cx="4147552" cy="262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240"/>
              </a:lnSpc>
              <a:spcBef>
                <a:spcPct val="0"/>
              </a:spcBef>
            </a:pPr>
            <a:r>
              <a:rPr lang="en-US" sz="1600" dirty="0">
                <a:solidFill>
                  <a:srgbClr val="292929"/>
                </a:solidFill>
                <a:latin typeface="Roboto Condensed"/>
              </a:rPr>
              <a:t>https://www.youtube.com/watch?v=XCg1tfyJsj4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616573" y="9476081"/>
            <a:ext cx="4147552" cy="283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240"/>
              </a:lnSpc>
              <a:spcBef>
                <a:spcPct val="0"/>
              </a:spcBef>
            </a:pPr>
            <a:r>
              <a:rPr lang="en-US" sz="1600">
                <a:solidFill>
                  <a:srgbClr val="292929"/>
                </a:solidFill>
                <a:latin typeface="Roboto Condensed"/>
              </a:rPr>
              <a:t>2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23875" y="4337726"/>
            <a:ext cx="5772070" cy="1825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6999"/>
              </a:lnSpc>
            </a:pPr>
            <a:r>
              <a:rPr lang="en-US" sz="6999" spc="-209" dirty="0">
                <a:solidFill>
                  <a:srgbClr val="292929"/>
                </a:solidFill>
                <a:latin typeface="Roboto Condensed"/>
              </a:rPr>
              <a:t>Demonstration of Cell Division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96166" y="3656960"/>
            <a:ext cx="5772070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 spc="288" dirty="0">
                <a:solidFill>
                  <a:srgbClr val="292929"/>
                </a:solidFill>
                <a:latin typeface="Roboto Condensed"/>
              </a:rPr>
              <a:t>TEAM 13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6656277" y="7869521"/>
            <a:ext cx="1687408" cy="1687408"/>
            <a:chOff x="0" y="0"/>
            <a:chExt cx="6350000" cy="6350000"/>
          </a:xfrm>
        </p:grpSpPr>
        <p:sp>
          <p:nvSpPr>
            <p:cNvPr id="18" name="Freeform 1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47A65"/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8662995" y="5848644"/>
            <a:ext cx="5039005" cy="500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292929"/>
                </a:solidFill>
                <a:latin typeface="Roboto Condensed"/>
              </a:rPr>
              <a:t>TRẦN QUỐC KHÁNH</a:t>
            </a:r>
          </a:p>
        </p:txBody>
      </p:sp>
      <p:sp>
        <p:nvSpPr>
          <p:cNvPr id="20" name="TextBox 10">
            <a:extLst>
              <a:ext uri="{FF2B5EF4-FFF2-40B4-BE49-F238E27FC236}">
                <a16:creationId xmlns:a16="http://schemas.microsoft.com/office/drawing/2014/main" id="{1A5989B8-FF9A-BF8A-BFDA-788492C41951}"/>
              </a:ext>
            </a:extLst>
          </p:cNvPr>
          <p:cNvSpPr txBox="1"/>
          <p:nvPr/>
        </p:nvSpPr>
        <p:spPr>
          <a:xfrm>
            <a:off x="8662995" y="1561233"/>
            <a:ext cx="8863005" cy="1439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lnSpc>
                <a:spcPts val="3919"/>
              </a:lnSpc>
              <a:spcBef>
                <a:spcPct val="0"/>
              </a:spcBef>
            </a:pPr>
            <a:r>
              <a:rPr lang="en-US" sz="2000" dirty="0">
                <a:solidFill>
                  <a:srgbClr val="292929"/>
                </a:solidFill>
                <a:latin typeface="Roboto Condensed"/>
              </a:rPr>
              <a:t>Class Diagrams, General design of logic, Implementation of cell components &amp; functions, Main menu, Action events of main, Help menu, Final version of Media player, Editing for component view &amp; videos, Final report</a:t>
            </a:r>
          </a:p>
        </p:txBody>
      </p:sp>
      <p:sp>
        <p:nvSpPr>
          <p:cNvPr id="21" name="TextBox 10">
            <a:extLst>
              <a:ext uri="{FF2B5EF4-FFF2-40B4-BE49-F238E27FC236}">
                <a16:creationId xmlns:a16="http://schemas.microsoft.com/office/drawing/2014/main" id="{3E255719-BD0D-7F21-DB40-749DFE09FCAB}"/>
              </a:ext>
            </a:extLst>
          </p:cNvPr>
          <p:cNvSpPr txBox="1"/>
          <p:nvPr/>
        </p:nvSpPr>
        <p:spPr>
          <a:xfrm>
            <a:off x="8712608" y="4190259"/>
            <a:ext cx="8863005" cy="9393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919"/>
              </a:lnSpc>
              <a:spcBef>
                <a:spcPct val="0"/>
              </a:spcBef>
            </a:pPr>
            <a:r>
              <a:rPr lang="en-US" sz="2000" dirty="0">
                <a:solidFill>
                  <a:srgbClr val="292929"/>
                </a:solidFill>
                <a:latin typeface="Roboto Condensed"/>
              </a:rPr>
              <a:t>Media player (first version), Component view: Animal + Fungi, Videos required for Media player, report outline, slide template</a:t>
            </a:r>
          </a:p>
        </p:txBody>
      </p:sp>
      <p:sp>
        <p:nvSpPr>
          <p:cNvPr id="22" name="TextBox 10">
            <a:extLst>
              <a:ext uri="{FF2B5EF4-FFF2-40B4-BE49-F238E27FC236}">
                <a16:creationId xmlns:a16="http://schemas.microsoft.com/office/drawing/2014/main" id="{706B8962-C726-66B7-D8F6-ACF116E4E531}"/>
              </a:ext>
            </a:extLst>
          </p:cNvPr>
          <p:cNvSpPr txBox="1"/>
          <p:nvPr/>
        </p:nvSpPr>
        <p:spPr>
          <a:xfrm>
            <a:off x="8662994" y="6657933"/>
            <a:ext cx="8863005" cy="9393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lnSpc>
                <a:spcPts val="3919"/>
              </a:lnSpc>
              <a:spcBef>
                <a:spcPct val="0"/>
              </a:spcBef>
            </a:pPr>
            <a:r>
              <a:rPr lang="en-US" sz="2000" dirty="0">
                <a:solidFill>
                  <a:srgbClr val="292929"/>
                </a:solidFill>
                <a:latin typeface="Roboto Condensed"/>
              </a:rPr>
              <a:t>Linking action event, quit function, Media player (second version), Component view: Plant + Protist, Videos required for Media player and edit, report outline, slide template</a:t>
            </a:r>
          </a:p>
        </p:txBody>
      </p:sp>
      <p:sp>
        <p:nvSpPr>
          <p:cNvPr id="23" name="TextBox 10">
            <a:extLst>
              <a:ext uri="{FF2B5EF4-FFF2-40B4-BE49-F238E27FC236}">
                <a16:creationId xmlns:a16="http://schemas.microsoft.com/office/drawing/2014/main" id="{454E6624-C7E9-A046-A722-9219E8CDD086}"/>
              </a:ext>
            </a:extLst>
          </p:cNvPr>
          <p:cNvSpPr txBox="1"/>
          <p:nvPr/>
        </p:nvSpPr>
        <p:spPr>
          <a:xfrm>
            <a:off x="8662993" y="9122002"/>
            <a:ext cx="8863005" cy="9393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lnSpc>
                <a:spcPts val="3919"/>
              </a:lnSpc>
              <a:spcBef>
                <a:spcPct val="0"/>
              </a:spcBef>
            </a:pPr>
            <a:r>
              <a:rPr lang="en-US" sz="2000" dirty="0">
                <a:solidFill>
                  <a:srgbClr val="292929"/>
                </a:solidFill>
                <a:latin typeface="Roboto Condensed"/>
              </a:rPr>
              <a:t>Use Case diagram, album view and images, Component view: Prokaryotes, Report: References &amp; OOP techniques</a:t>
            </a:r>
            <a:r>
              <a:rPr lang="en-US" sz="2000">
                <a:solidFill>
                  <a:srgbClr val="292929"/>
                </a:solidFill>
                <a:latin typeface="Roboto Condensed"/>
              </a:rPr>
              <a:t>, Final slides</a:t>
            </a:r>
            <a:endParaRPr lang="en-US" sz="2000" dirty="0">
              <a:solidFill>
                <a:srgbClr val="292929"/>
              </a:solidFill>
              <a:latin typeface="Roboto Condense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763000" y="0"/>
            <a:ext cx="9144000" cy="10287000"/>
            <a:chOff x="0" y="0"/>
            <a:chExt cx="121920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4"/>
            <a:srcRect l="20361" r="20361"/>
            <a:stretch>
              <a:fillRect/>
            </a:stretch>
          </p:blipFill>
          <p:spPr>
            <a:xfrm>
              <a:off x="0" y="0"/>
              <a:ext cx="12192000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9144000" y="-35642"/>
            <a:ext cx="9144000" cy="10287000"/>
            <a:chOff x="0" y="0"/>
            <a:chExt cx="1913890" cy="215312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2153126"/>
            </a:xfrm>
            <a:custGeom>
              <a:avLst/>
              <a:gdLst/>
              <a:ahLst/>
              <a:cxnLst/>
              <a:rect l="l" t="t" r="r" b="b"/>
              <a:pathLst>
                <a:path w="1913890" h="2153126">
                  <a:moveTo>
                    <a:pt x="0" y="0"/>
                  </a:moveTo>
                  <a:lnTo>
                    <a:pt x="1913890" y="0"/>
                  </a:lnTo>
                  <a:lnTo>
                    <a:pt x="1913890" y="2153126"/>
                  </a:lnTo>
                  <a:lnTo>
                    <a:pt x="0" y="2153126"/>
                  </a:lnTo>
                  <a:close/>
                </a:path>
              </a:pathLst>
            </a:custGeom>
            <a:solidFill>
              <a:srgbClr val="647A65">
                <a:alpha val="8470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1038961" y="723900"/>
            <a:ext cx="8969320" cy="97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595"/>
              </a:lnSpc>
            </a:pPr>
            <a:r>
              <a:rPr lang="en-US" sz="7595" spc="911" dirty="0">
                <a:solidFill>
                  <a:srgbClr val="F9F9F9"/>
                </a:solidFill>
                <a:latin typeface="Roboto Condensed Bold"/>
              </a:rPr>
              <a:t>DEMO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616573" y="9476081"/>
            <a:ext cx="4147552" cy="283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240"/>
              </a:lnSpc>
              <a:spcBef>
                <a:spcPct val="0"/>
              </a:spcBef>
            </a:pPr>
            <a:r>
              <a:rPr lang="en-US" sz="1600">
                <a:solidFill>
                  <a:srgbClr val="292929"/>
                </a:solidFill>
                <a:latin typeface="Roboto Condensed"/>
              </a:rPr>
              <a:t>4</a:t>
            </a:r>
          </a:p>
        </p:txBody>
      </p:sp>
      <p:pic>
        <p:nvPicPr>
          <p:cNvPr id="7" name="OOP_demo">
            <a:hlinkClick r:id="" action="ppaction://media"/>
            <a:extLst>
              <a:ext uri="{FF2B5EF4-FFF2-40B4-BE49-F238E27FC236}">
                <a16:creationId xmlns:a16="http://schemas.microsoft.com/office/drawing/2014/main" id="{61003553-E6AD-78A4-4C2F-8ACDFB7264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3191768" cy="10287000"/>
          </a:xfrm>
          <a:prstGeom prst="rect">
            <a:avLst/>
          </a:prstGeom>
        </p:spPr>
      </p:pic>
      <p:sp>
        <p:nvSpPr>
          <p:cNvPr id="11" name="TextBox 6">
            <a:extLst>
              <a:ext uri="{FF2B5EF4-FFF2-40B4-BE49-F238E27FC236}">
                <a16:creationId xmlns:a16="http://schemas.microsoft.com/office/drawing/2014/main" id="{A6061B4F-0089-7423-DD24-6C60A9182AB8}"/>
              </a:ext>
            </a:extLst>
          </p:cNvPr>
          <p:cNvSpPr txBox="1"/>
          <p:nvPr/>
        </p:nvSpPr>
        <p:spPr>
          <a:xfrm>
            <a:off x="13257073" y="7886700"/>
            <a:ext cx="4604286" cy="27571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7595"/>
              </a:lnSpc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https://www.youtube.com/watch?v=XCg1tfyJsj4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ctr">
              <a:lnSpc>
                <a:spcPts val="7595"/>
              </a:lnSpc>
            </a:pPr>
            <a:endParaRPr lang="en-US" sz="2400" spc="911" dirty="0">
              <a:solidFill>
                <a:srgbClr val="F9F9F9"/>
              </a:solidFill>
              <a:latin typeface="Roboto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2555228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4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06483" y="179091"/>
            <a:ext cx="8173962" cy="10107909"/>
            <a:chOff x="0" y="0"/>
            <a:chExt cx="10898617" cy="13477212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827" r="2827"/>
            <a:stretch>
              <a:fillRect/>
            </a:stretch>
          </p:blipFill>
          <p:spPr>
            <a:xfrm>
              <a:off x="0" y="0"/>
              <a:ext cx="10898617" cy="13477212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3109046" y="3671068"/>
            <a:ext cx="1015055" cy="1015055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47A65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3370084" y="2719685"/>
            <a:ext cx="433140" cy="44198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3370084" y="3997544"/>
            <a:ext cx="507324" cy="362103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579664" y="3572028"/>
            <a:ext cx="4440639" cy="2711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99"/>
              </a:lnSpc>
              <a:spcBef>
                <a:spcPct val="0"/>
              </a:spcBef>
            </a:pPr>
            <a:r>
              <a:rPr lang="en-US" sz="6999" spc="-209">
                <a:solidFill>
                  <a:srgbClr val="292929"/>
                </a:solidFill>
                <a:latin typeface="Roboto Condensed Bold"/>
              </a:rPr>
              <a:t>THANKS FOR LISTENING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354647" y="3949919"/>
            <a:ext cx="3878924" cy="7704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81"/>
              </a:lnSpc>
            </a:pPr>
            <a:r>
              <a:rPr lang="en-US" sz="2201">
                <a:solidFill>
                  <a:srgbClr val="292929"/>
                </a:solidFill>
                <a:latin typeface="Roboto Condensed"/>
              </a:rPr>
              <a:t>khanh.tc204916@sis.hust.edu.vn</a:t>
            </a:r>
          </a:p>
          <a:p>
            <a:pPr marL="0" lvl="0" indent="0" algn="l">
              <a:lnSpc>
                <a:spcPts val="3081"/>
              </a:lnSpc>
              <a:spcBef>
                <a:spcPct val="0"/>
              </a:spcBef>
            </a:pPr>
            <a:endParaRPr lang="en-US" sz="2201">
              <a:solidFill>
                <a:srgbClr val="292929"/>
              </a:solidFill>
              <a:latin typeface="Roboto Condense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3616573" y="9476081"/>
            <a:ext cx="4147552" cy="283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240"/>
              </a:lnSpc>
              <a:spcBef>
                <a:spcPct val="0"/>
              </a:spcBef>
            </a:pPr>
            <a:r>
              <a:rPr lang="en-US" sz="1600">
                <a:solidFill>
                  <a:srgbClr val="292929"/>
                </a:solidFill>
                <a:latin typeface="Roboto Condensed"/>
              </a:rPr>
              <a:t>15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7825" b="7825"/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3827780" cy="215312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827780" cy="2153126"/>
            </a:xfrm>
            <a:custGeom>
              <a:avLst/>
              <a:gdLst/>
              <a:ahLst/>
              <a:cxnLst/>
              <a:rect l="l" t="t" r="r" b="b"/>
              <a:pathLst>
                <a:path w="3827780" h="2153126">
                  <a:moveTo>
                    <a:pt x="0" y="0"/>
                  </a:moveTo>
                  <a:lnTo>
                    <a:pt x="3827780" y="0"/>
                  </a:lnTo>
                  <a:lnTo>
                    <a:pt x="3827780" y="2153126"/>
                  </a:lnTo>
                  <a:lnTo>
                    <a:pt x="0" y="2153126"/>
                  </a:lnTo>
                  <a:close/>
                </a:path>
              </a:pathLst>
            </a:custGeom>
            <a:solidFill>
              <a:srgbClr val="647A65">
                <a:alpha val="8470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5645644" y="1859946"/>
            <a:ext cx="6996713" cy="800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999"/>
              </a:lnSpc>
            </a:pPr>
            <a:r>
              <a:rPr lang="en-US" sz="5999" spc="719">
                <a:solidFill>
                  <a:srgbClr val="F9F9F9"/>
                </a:solidFill>
                <a:latin typeface="Roboto Condensed Bold"/>
              </a:rPr>
              <a:t>INTRODUCTION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65138" y="3531522"/>
            <a:ext cx="17659778" cy="3716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08"/>
              </a:lnSpc>
              <a:spcBef>
                <a:spcPct val="0"/>
              </a:spcBef>
            </a:pPr>
            <a:r>
              <a:rPr lang="en-US" sz="5291">
                <a:solidFill>
                  <a:srgbClr val="F9F9F9"/>
                </a:solidFill>
                <a:latin typeface="Roboto Condensed"/>
              </a:rPr>
              <a:t>The mission of our project is to build an application which visualizes the cell division process of 2 types of cells, Prokaryotic cells and Eukaryotic cells, as well as visualizing components of the cells and their functions.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616573" y="9476081"/>
            <a:ext cx="4147552" cy="283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240"/>
              </a:lnSpc>
              <a:spcBef>
                <a:spcPct val="0"/>
              </a:spcBef>
            </a:pPr>
            <a:r>
              <a:rPr lang="en-US" sz="1600">
                <a:solidFill>
                  <a:srgbClr val="292929"/>
                </a:solidFill>
                <a:latin typeface="Roboto Condensed"/>
              </a:rPr>
              <a:t>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9144000" cy="10287000"/>
            <a:chOff x="0" y="0"/>
            <a:chExt cx="121920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0361" r="20361"/>
            <a:stretch>
              <a:fillRect/>
            </a:stretch>
          </p:blipFill>
          <p:spPr>
            <a:xfrm>
              <a:off x="0" y="0"/>
              <a:ext cx="12192000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-306161" y="0"/>
            <a:ext cx="9144000" cy="10287000"/>
            <a:chOff x="0" y="0"/>
            <a:chExt cx="1913890" cy="215312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2153126"/>
            </a:xfrm>
            <a:custGeom>
              <a:avLst/>
              <a:gdLst/>
              <a:ahLst/>
              <a:cxnLst/>
              <a:rect l="l" t="t" r="r" b="b"/>
              <a:pathLst>
                <a:path w="1913890" h="2153126">
                  <a:moveTo>
                    <a:pt x="0" y="0"/>
                  </a:moveTo>
                  <a:lnTo>
                    <a:pt x="1913890" y="0"/>
                  </a:lnTo>
                  <a:lnTo>
                    <a:pt x="1913890" y="2153126"/>
                  </a:lnTo>
                  <a:lnTo>
                    <a:pt x="0" y="2153126"/>
                  </a:lnTo>
                  <a:close/>
                </a:path>
              </a:pathLst>
            </a:custGeom>
            <a:solidFill>
              <a:srgbClr val="647A65">
                <a:alpha val="8470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-1703106" y="410306"/>
            <a:ext cx="8969320" cy="1955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595"/>
              </a:lnSpc>
            </a:pPr>
            <a:r>
              <a:rPr lang="en-US" sz="7595" spc="911">
                <a:solidFill>
                  <a:srgbClr val="F9F9F9"/>
                </a:solidFill>
                <a:latin typeface="Roboto Condensed Bold"/>
              </a:rPr>
              <a:t>USE CASE DIAGRAM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827015" y="7179498"/>
            <a:ext cx="2379782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F9F9F9"/>
                </a:solidFill>
                <a:latin typeface="Roboto Condensed"/>
              </a:rPr>
              <a:t>10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521933" y="7179498"/>
            <a:ext cx="2379782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F9F9F9"/>
                </a:solidFill>
                <a:latin typeface="Roboto Condensed"/>
              </a:rPr>
              <a:t>45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216850" y="7179498"/>
            <a:ext cx="2379782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F9F9F9"/>
                </a:solidFill>
                <a:latin typeface="Roboto Condensed"/>
              </a:rPr>
              <a:t>70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616573" y="9476081"/>
            <a:ext cx="4147552" cy="283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240"/>
              </a:lnSpc>
              <a:spcBef>
                <a:spcPct val="0"/>
              </a:spcBef>
            </a:pPr>
            <a:r>
              <a:rPr lang="en-US" sz="1600">
                <a:solidFill>
                  <a:srgbClr val="292929"/>
                </a:solidFill>
                <a:latin typeface="Roboto Condensed"/>
              </a:rPr>
              <a:t>4</a:t>
            </a: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3"/>
          <a:srcRect t="2836" r="20584" b="2836"/>
          <a:stretch>
            <a:fillRect/>
          </a:stretch>
        </p:blipFill>
        <p:spPr>
          <a:xfrm>
            <a:off x="5404300" y="0"/>
            <a:ext cx="13046986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4259" r="4259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93008" y="7951064"/>
            <a:ext cx="7395845" cy="2335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69"/>
              </a:lnSpc>
              <a:spcBef>
                <a:spcPct val="0"/>
              </a:spcBef>
            </a:pPr>
            <a:r>
              <a:rPr lang="en-US" sz="8969" spc="-269">
                <a:solidFill>
                  <a:srgbClr val="292929"/>
                </a:solidFill>
                <a:latin typeface="Roboto Condensed Bold"/>
              </a:rPr>
              <a:t>GENERAL CLASS DIAGRAM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616573" y="9476081"/>
            <a:ext cx="4147552" cy="283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240"/>
              </a:lnSpc>
              <a:spcBef>
                <a:spcPct val="0"/>
              </a:spcBef>
            </a:pPr>
            <a:r>
              <a:rPr lang="en-US" sz="1600">
                <a:solidFill>
                  <a:srgbClr val="292929"/>
                </a:solidFill>
                <a:latin typeface="Roboto Condensed"/>
              </a:rPr>
              <a:t>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30017" y="3288177"/>
            <a:ext cx="363856" cy="35922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683295" y="3480184"/>
            <a:ext cx="296459" cy="38826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/>
          <a:srcRect t="2470" b="2470"/>
          <a:stretch>
            <a:fillRect/>
          </a:stretch>
        </p:blipFill>
        <p:spPr>
          <a:xfrm>
            <a:off x="-204892" y="1028700"/>
            <a:ext cx="18492892" cy="92583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724421" y="191477"/>
            <a:ext cx="10839159" cy="939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spc="-209">
                <a:solidFill>
                  <a:srgbClr val="292929"/>
                </a:solidFill>
                <a:latin typeface="Roboto Condensed Bold"/>
              </a:rPr>
              <a:t>PACKAGE CLASS DIAGRAM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616573" y="9476081"/>
            <a:ext cx="4147552" cy="283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240"/>
              </a:lnSpc>
              <a:spcBef>
                <a:spcPct val="0"/>
              </a:spcBef>
            </a:pPr>
            <a:r>
              <a:rPr lang="en-US" sz="1600">
                <a:solidFill>
                  <a:srgbClr val="292929"/>
                </a:solidFill>
                <a:latin typeface="Roboto Condensed"/>
              </a:rPr>
              <a:t>6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5295" t="4345" b="4345"/>
          <a:stretch>
            <a:fillRect/>
          </a:stretch>
        </p:blipFill>
        <p:spPr>
          <a:xfrm>
            <a:off x="127871" y="834425"/>
            <a:ext cx="18160129" cy="9303694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724421" y="88900"/>
            <a:ext cx="10839159" cy="939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99"/>
              </a:lnSpc>
              <a:spcBef>
                <a:spcPct val="0"/>
              </a:spcBef>
            </a:pPr>
            <a:r>
              <a:rPr lang="en-US" sz="6999" spc="-209">
                <a:solidFill>
                  <a:srgbClr val="292929"/>
                </a:solidFill>
                <a:latin typeface="Roboto Condensed Bold"/>
              </a:rPr>
              <a:t>PACKAGE CLASS DIAGRAM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616573" y="0"/>
            <a:ext cx="4671427" cy="10287000"/>
            <a:chOff x="0" y="0"/>
            <a:chExt cx="15802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80211" cy="3479800"/>
            </a:xfrm>
            <a:custGeom>
              <a:avLst/>
              <a:gdLst/>
              <a:ahLst/>
              <a:cxnLst/>
              <a:rect l="l" t="t" r="r" b="b"/>
              <a:pathLst>
                <a:path w="1580211" h="3479800">
                  <a:moveTo>
                    <a:pt x="0" y="0"/>
                  </a:moveTo>
                  <a:lnTo>
                    <a:pt x="1580211" y="0"/>
                  </a:lnTo>
                  <a:lnTo>
                    <a:pt x="1580211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E88160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713969" y="564926"/>
            <a:ext cx="10839159" cy="939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99"/>
              </a:lnSpc>
              <a:spcBef>
                <a:spcPct val="0"/>
              </a:spcBef>
            </a:pPr>
            <a:r>
              <a:rPr lang="en-US" sz="6999" spc="-209">
                <a:solidFill>
                  <a:srgbClr val="292929"/>
                </a:solidFill>
                <a:latin typeface="Roboto Condensed Bold"/>
              </a:rPr>
              <a:t>OOP TECHNIQUES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904064" y="7061665"/>
            <a:ext cx="480233" cy="44631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3616573" y="9476081"/>
            <a:ext cx="4147552" cy="283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240"/>
              </a:lnSpc>
              <a:spcBef>
                <a:spcPct val="0"/>
              </a:spcBef>
            </a:pPr>
            <a:r>
              <a:rPr lang="en-US" sz="1600">
                <a:solidFill>
                  <a:srgbClr val="F9F9F9"/>
                </a:solidFill>
                <a:latin typeface="Roboto Condensed"/>
              </a:rPr>
              <a:t>5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713969" y="5887861"/>
            <a:ext cx="12607241" cy="4061929"/>
            <a:chOff x="0" y="0"/>
            <a:chExt cx="8223235" cy="264944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223234" cy="2649445"/>
            </a:xfrm>
            <a:custGeom>
              <a:avLst/>
              <a:gdLst/>
              <a:ahLst/>
              <a:cxnLst/>
              <a:rect l="l" t="t" r="r" b="b"/>
              <a:pathLst>
                <a:path w="8223234" h="2649445">
                  <a:moveTo>
                    <a:pt x="8098775" y="2649445"/>
                  </a:moveTo>
                  <a:lnTo>
                    <a:pt x="124460" y="2649445"/>
                  </a:lnTo>
                  <a:cubicBezTo>
                    <a:pt x="55880" y="2649445"/>
                    <a:pt x="0" y="2593565"/>
                    <a:pt x="0" y="252498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8098775" y="0"/>
                  </a:lnTo>
                  <a:cubicBezTo>
                    <a:pt x="8167355" y="0"/>
                    <a:pt x="8223234" y="55880"/>
                    <a:pt x="8223234" y="124460"/>
                  </a:cubicBezTo>
                  <a:lnTo>
                    <a:pt x="8223234" y="2524985"/>
                  </a:lnTo>
                  <a:cubicBezTo>
                    <a:pt x="8223234" y="2593565"/>
                    <a:pt x="8167355" y="2649445"/>
                    <a:pt x="8098775" y="2649445"/>
                  </a:cubicBezTo>
                  <a:close/>
                </a:path>
              </a:pathLst>
            </a:custGeom>
            <a:solidFill>
              <a:srgbClr val="647A65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904064" y="6127783"/>
            <a:ext cx="480233" cy="44631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635835" y="6032533"/>
            <a:ext cx="11493125" cy="2730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999"/>
              </a:lnSpc>
            </a:pPr>
            <a:r>
              <a:rPr lang="en-US" sz="4999">
                <a:solidFill>
                  <a:srgbClr val="F9F9F9"/>
                </a:solidFill>
                <a:latin typeface="Roboto Condensed Bold"/>
              </a:rPr>
              <a:t>Abstraction</a:t>
            </a:r>
          </a:p>
          <a:p>
            <a:pPr marL="755642" lvl="1" indent="-37782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F9F9F9"/>
                </a:solidFill>
                <a:latin typeface="Roboto Condensed Bold"/>
              </a:rPr>
              <a:t>abstract class Cell to prevent creating Object instance and optimize method structure</a:t>
            </a:r>
          </a:p>
          <a:p>
            <a:pPr marL="0" lvl="0" indent="0" algn="l">
              <a:lnSpc>
                <a:spcPts val="4899"/>
              </a:lnSpc>
              <a:spcBef>
                <a:spcPct val="0"/>
              </a:spcBef>
            </a:pPr>
            <a:endParaRPr lang="en-US" sz="3499">
              <a:solidFill>
                <a:srgbClr val="F9F9F9"/>
              </a:solidFill>
              <a:latin typeface="Roboto Condensed Bold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713969" y="1755048"/>
            <a:ext cx="12607241" cy="3694664"/>
            <a:chOff x="0" y="0"/>
            <a:chExt cx="10051447" cy="294566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051447" cy="2945666"/>
            </a:xfrm>
            <a:custGeom>
              <a:avLst/>
              <a:gdLst/>
              <a:ahLst/>
              <a:cxnLst/>
              <a:rect l="l" t="t" r="r" b="b"/>
              <a:pathLst>
                <a:path w="10051447" h="2945666">
                  <a:moveTo>
                    <a:pt x="9926987" y="2945666"/>
                  </a:moveTo>
                  <a:lnTo>
                    <a:pt x="124460" y="2945666"/>
                  </a:lnTo>
                  <a:cubicBezTo>
                    <a:pt x="55880" y="2945666"/>
                    <a:pt x="0" y="2889785"/>
                    <a:pt x="0" y="2821206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9926987" y="0"/>
                  </a:lnTo>
                  <a:cubicBezTo>
                    <a:pt x="9995567" y="0"/>
                    <a:pt x="10051447" y="55880"/>
                    <a:pt x="10051447" y="124460"/>
                  </a:cubicBezTo>
                  <a:lnTo>
                    <a:pt x="10051447" y="2821206"/>
                  </a:lnTo>
                  <a:cubicBezTo>
                    <a:pt x="10051447" y="2889786"/>
                    <a:pt x="9995567" y="2945666"/>
                    <a:pt x="9926987" y="2945666"/>
                  </a:cubicBezTo>
                  <a:close/>
                </a:path>
              </a:pathLst>
            </a:custGeom>
            <a:solidFill>
              <a:srgbClr val="E88160"/>
            </a:solidFill>
          </p:spPr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904064" y="1946053"/>
            <a:ext cx="480233" cy="44631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635835" y="1808845"/>
            <a:ext cx="11258606" cy="3968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999"/>
              </a:lnSpc>
            </a:pPr>
            <a:r>
              <a:rPr lang="en-US" sz="4999">
                <a:solidFill>
                  <a:srgbClr val="F9F9F9"/>
                </a:solidFill>
                <a:latin typeface="Roboto Condensed Bold"/>
              </a:rPr>
              <a:t>Encapsulation</a:t>
            </a:r>
          </a:p>
          <a:p>
            <a:pPr marL="755644" lvl="1" indent="-377822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F9F9F9"/>
                </a:solidFill>
                <a:latin typeface="Roboto Condensed Bold"/>
              </a:rPr>
              <a:t>Major attributes are set private for protecting information from out accessor</a:t>
            </a:r>
          </a:p>
          <a:p>
            <a:pPr>
              <a:lnSpc>
                <a:spcPts val="4899"/>
              </a:lnSpc>
            </a:pPr>
            <a:r>
              <a:rPr lang="en-US" sz="3499">
                <a:solidFill>
                  <a:srgbClr val="F9F9F9"/>
                </a:solidFill>
                <a:latin typeface="Roboto Condensed Bold"/>
              </a:rPr>
              <a:t> For example , private String name , private String imgDir, </a:t>
            </a:r>
          </a:p>
          <a:p>
            <a:pPr>
              <a:lnSpc>
                <a:spcPts val="4899"/>
              </a:lnSpc>
            </a:pPr>
            <a:endParaRPr lang="en-US" sz="3499">
              <a:solidFill>
                <a:srgbClr val="F9F9F9"/>
              </a:solidFill>
              <a:latin typeface="Roboto Condensed Bold"/>
            </a:endParaRPr>
          </a:p>
          <a:p>
            <a:pPr marL="0" lvl="0" indent="0" algn="l">
              <a:lnSpc>
                <a:spcPts val="4899"/>
              </a:lnSpc>
              <a:spcBef>
                <a:spcPct val="0"/>
              </a:spcBef>
            </a:pPr>
            <a:endParaRPr lang="en-US" sz="3499">
              <a:solidFill>
                <a:srgbClr val="F9F9F9"/>
              </a:solidFill>
              <a:latin typeface="Roboto Condensed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616573" y="0"/>
            <a:ext cx="4671427" cy="10287000"/>
            <a:chOff x="0" y="0"/>
            <a:chExt cx="15802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80211" cy="3479800"/>
            </a:xfrm>
            <a:custGeom>
              <a:avLst/>
              <a:gdLst/>
              <a:ahLst/>
              <a:cxnLst/>
              <a:rect l="l" t="t" r="r" b="b"/>
              <a:pathLst>
                <a:path w="1580211" h="3479800">
                  <a:moveTo>
                    <a:pt x="0" y="0"/>
                  </a:moveTo>
                  <a:lnTo>
                    <a:pt x="1580211" y="0"/>
                  </a:lnTo>
                  <a:lnTo>
                    <a:pt x="1580211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E88160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49281" y="426814"/>
            <a:ext cx="10839159" cy="939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99"/>
              </a:lnSpc>
              <a:spcBef>
                <a:spcPct val="0"/>
              </a:spcBef>
            </a:pPr>
            <a:r>
              <a:rPr lang="en-US" sz="6999" spc="-209">
                <a:solidFill>
                  <a:srgbClr val="292929"/>
                </a:solidFill>
                <a:latin typeface="Roboto Condensed Bold"/>
              </a:rPr>
              <a:t>OOP TECHNIQUES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956298" y="4036267"/>
            <a:ext cx="480233" cy="44631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3616573" y="9476081"/>
            <a:ext cx="4147552" cy="283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240"/>
              </a:lnSpc>
              <a:spcBef>
                <a:spcPct val="0"/>
              </a:spcBef>
            </a:pPr>
            <a:r>
              <a:rPr lang="en-US" sz="1600">
                <a:solidFill>
                  <a:srgbClr val="F9F9F9"/>
                </a:solidFill>
                <a:latin typeface="Roboto Condensed"/>
              </a:rPr>
              <a:t>5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49281" y="1307841"/>
            <a:ext cx="12764782" cy="7671317"/>
            <a:chOff x="0" y="0"/>
            <a:chExt cx="8223235" cy="494196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223234" cy="4941960"/>
            </a:xfrm>
            <a:custGeom>
              <a:avLst/>
              <a:gdLst/>
              <a:ahLst/>
              <a:cxnLst/>
              <a:rect l="l" t="t" r="r" b="b"/>
              <a:pathLst>
                <a:path w="8223234" h="4941960">
                  <a:moveTo>
                    <a:pt x="8098775" y="4941960"/>
                  </a:moveTo>
                  <a:lnTo>
                    <a:pt x="124460" y="4941960"/>
                  </a:lnTo>
                  <a:cubicBezTo>
                    <a:pt x="55880" y="4941960"/>
                    <a:pt x="0" y="4886080"/>
                    <a:pt x="0" y="481750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8098775" y="0"/>
                  </a:lnTo>
                  <a:cubicBezTo>
                    <a:pt x="8167355" y="0"/>
                    <a:pt x="8223234" y="55880"/>
                    <a:pt x="8223234" y="124460"/>
                  </a:cubicBezTo>
                  <a:lnTo>
                    <a:pt x="8223234" y="4817500"/>
                  </a:lnTo>
                  <a:cubicBezTo>
                    <a:pt x="8223234" y="4886080"/>
                    <a:pt x="8167355" y="4941960"/>
                    <a:pt x="8098775" y="494196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539376" y="1498847"/>
            <a:ext cx="480233" cy="44631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028700" y="1249327"/>
            <a:ext cx="12079601" cy="3395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98"/>
              </a:lnSpc>
            </a:pPr>
            <a:r>
              <a:rPr lang="en-US" sz="5070">
                <a:solidFill>
                  <a:srgbClr val="292929"/>
                </a:solidFill>
                <a:latin typeface="Roboto Condensed Bold"/>
              </a:rPr>
              <a:t>Inheritance</a:t>
            </a:r>
          </a:p>
          <a:p>
            <a:pPr marL="766283" lvl="1" indent="-383142">
              <a:lnSpc>
                <a:spcPts val="4968"/>
              </a:lnSpc>
              <a:buFont typeface="Arial"/>
              <a:buChar char="•"/>
            </a:pPr>
            <a:r>
              <a:rPr lang="en-US" sz="3549">
                <a:solidFill>
                  <a:srgbClr val="292929"/>
                </a:solidFill>
                <a:latin typeface="Roboto Condensed Bold"/>
              </a:rPr>
              <a:t>Class ProkaryoticCell and Class EukaryoticCell inherit from class Cell </a:t>
            </a:r>
          </a:p>
          <a:p>
            <a:pPr marL="766283" lvl="1" indent="-383142">
              <a:lnSpc>
                <a:spcPts val="4968"/>
              </a:lnSpc>
              <a:buFont typeface="Arial"/>
              <a:buChar char="•"/>
            </a:pPr>
            <a:r>
              <a:rPr lang="en-US" sz="3549">
                <a:solidFill>
                  <a:srgbClr val="292929"/>
                </a:solidFill>
                <a:latin typeface="Roboto Condensed Bold"/>
              </a:rPr>
              <a:t>interface: growMethod ,reproduceMethod</a:t>
            </a:r>
          </a:p>
          <a:p>
            <a:pPr algn="l">
              <a:lnSpc>
                <a:spcPts val="4968"/>
              </a:lnSpc>
            </a:pPr>
            <a:endParaRPr lang="en-US" sz="3549">
              <a:solidFill>
                <a:srgbClr val="292929"/>
              </a:solidFill>
              <a:latin typeface="Roboto Condensed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539376" y="4715703"/>
            <a:ext cx="12814702" cy="2454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9"/>
              </a:lnSpc>
            </a:pPr>
            <a:r>
              <a:rPr lang="en-US" sz="3499">
                <a:solidFill>
                  <a:srgbClr val="292929"/>
                </a:solidFill>
                <a:latin typeface="Roboto Condensed Bold"/>
              </a:rPr>
              <a:t>==&gt; The main purpose is code reusability. The code that is present in the class Cell  can be directly used by the child class</a:t>
            </a:r>
          </a:p>
          <a:p>
            <a:pPr>
              <a:lnSpc>
                <a:spcPts val="4899"/>
              </a:lnSpc>
            </a:pPr>
            <a:r>
              <a:rPr lang="en-US" sz="3499">
                <a:solidFill>
                  <a:srgbClr val="292929"/>
                </a:solidFill>
                <a:latin typeface="Roboto Condensed Bold"/>
              </a:rPr>
              <a:t>(Class ProkaryoticCell and Class EukaryoticCell)</a:t>
            </a:r>
          </a:p>
          <a:p>
            <a:pPr algn="l">
              <a:lnSpc>
                <a:spcPts val="4899"/>
              </a:lnSpc>
            </a:pPr>
            <a:endParaRPr lang="en-US" sz="3499">
              <a:solidFill>
                <a:srgbClr val="292929"/>
              </a:solidFill>
              <a:latin typeface="Roboto Condensed 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616573" y="0"/>
            <a:ext cx="4671427" cy="10287000"/>
            <a:chOff x="0" y="0"/>
            <a:chExt cx="1580211" cy="3479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80211" cy="3479800"/>
            </a:xfrm>
            <a:custGeom>
              <a:avLst/>
              <a:gdLst/>
              <a:ahLst/>
              <a:cxnLst/>
              <a:rect l="l" t="t" r="r" b="b"/>
              <a:pathLst>
                <a:path w="1580211" h="3479800">
                  <a:moveTo>
                    <a:pt x="0" y="0"/>
                  </a:moveTo>
                  <a:lnTo>
                    <a:pt x="1580211" y="0"/>
                  </a:lnTo>
                  <a:lnTo>
                    <a:pt x="1580211" y="3479800"/>
                  </a:lnTo>
                  <a:lnTo>
                    <a:pt x="0" y="3479800"/>
                  </a:lnTo>
                  <a:close/>
                </a:path>
              </a:pathLst>
            </a:custGeom>
            <a:solidFill>
              <a:srgbClr val="E88160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49281" y="295274"/>
            <a:ext cx="10839159" cy="939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99"/>
              </a:lnSpc>
              <a:spcBef>
                <a:spcPct val="0"/>
              </a:spcBef>
            </a:pPr>
            <a:r>
              <a:rPr lang="en-US" sz="6999" spc="-209">
                <a:solidFill>
                  <a:srgbClr val="292929"/>
                </a:solidFill>
                <a:latin typeface="Roboto Condensed Bold"/>
              </a:rPr>
              <a:t>OOP TECHNIQUES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616573" y="9476081"/>
            <a:ext cx="4147552" cy="283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240"/>
              </a:lnSpc>
              <a:spcBef>
                <a:spcPct val="0"/>
              </a:spcBef>
            </a:pPr>
            <a:r>
              <a:rPr lang="en-US" sz="1600">
                <a:solidFill>
                  <a:srgbClr val="F9F9F9"/>
                </a:solidFill>
                <a:latin typeface="Roboto Condensed"/>
              </a:rPr>
              <a:t>5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349281" y="1235074"/>
            <a:ext cx="13025359" cy="8524217"/>
            <a:chOff x="0" y="0"/>
            <a:chExt cx="8391101" cy="549140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391102" cy="5491409"/>
            </a:xfrm>
            <a:custGeom>
              <a:avLst/>
              <a:gdLst/>
              <a:ahLst/>
              <a:cxnLst/>
              <a:rect l="l" t="t" r="r" b="b"/>
              <a:pathLst>
                <a:path w="8391102" h="5491409">
                  <a:moveTo>
                    <a:pt x="8266641" y="5491409"/>
                  </a:moveTo>
                  <a:lnTo>
                    <a:pt x="124460" y="5491409"/>
                  </a:lnTo>
                  <a:cubicBezTo>
                    <a:pt x="55880" y="5491409"/>
                    <a:pt x="0" y="5435529"/>
                    <a:pt x="0" y="536694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8266642" y="0"/>
                  </a:lnTo>
                  <a:cubicBezTo>
                    <a:pt x="8335221" y="0"/>
                    <a:pt x="8391102" y="55880"/>
                    <a:pt x="8391102" y="124460"/>
                  </a:cubicBezTo>
                  <a:lnTo>
                    <a:pt x="8391102" y="5366949"/>
                  </a:lnTo>
                  <a:cubicBezTo>
                    <a:pt x="8391102" y="5435529"/>
                    <a:pt x="8335221" y="5491409"/>
                    <a:pt x="8266642" y="5491409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539376" y="1426079"/>
            <a:ext cx="480233" cy="44631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271146" y="1279346"/>
            <a:ext cx="11842917" cy="4597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292929"/>
                </a:solidFill>
                <a:latin typeface="Roboto Condensed Bold"/>
              </a:rPr>
              <a:t>Polymophism</a:t>
            </a:r>
          </a:p>
          <a:p>
            <a:pPr marL="755642" lvl="1" indent="-37782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292929"/>
                </a:solidFill>
                <a:latin typeface="Roboto Condensed Bold"/>
              </a:rPr>
              <a:t>When Amitosis and Meiosis implements reproduceMethod, override the methods getDirectory(),getReproduceMethod(),</a:t>
            </a:r>
          </a:p>
          <a:p>
            <a:pPr>
              <a:lnSpc>
                <a:spcPts val="4899"/>
              </a:lnSpc>
            </a:pPr>
            <a:r>
              <a:rPr lang="en-US" sz="3499">
                <a:solidFill>
                  <a:srgbClr val="292929"/>
                </a:solidFill>
                <a:latin typeface="Roboto Condensed Bold"/>
              </a:rPr>
              <a:t>       getKeyframes()</a:t>
            </a:r>
          </a:p>
          <a:p>
            <a:pPr marL="755642" lvl="1" indent="-37782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292929"/>
                </a:solidFill>
                <a:latin typeface="Roboto Condensed Bold"/>
              </a:rPr>
              <a:t>Similarly , GrowThenFuse and Mitosis implements GrowMethod</a:t>
            </a:r>
          </a:p>
          <a:p>
            <a:pPr algn="l">
              <a:lnSpc>
                <a:spcPts val="4899"/>
              </a:lnSpc>
            </a:pPr>
            <a:endParaRPr lang="en-US" sz="3499">
              <a:solidFill>
                <a:srgbClr val="292929"/>
              </a:solidFill>
              <a:latin typeface="Roboto Condensed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539376" y="5810072"/>
            <a:ext cx="12759020" cy="3073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9"/>
              </a:lnSpc>
            </a:pPr>
            <a:r>
              <a:rPr lang="en-US" sz="3499">
                <a:solidFill>
                  <a:srgbClr val="292929"/>
                </a:solidFill>
                <a:latin typeface="Roboto Condensed Bold"/>
              </a:rPr>
              <a:t>==&gt; The main purpose is that polymorphism allows to define one interface and have multiple implementations , Apply upcasting and downcasting flexibly in various usage all over the appication</a:t>
            </a:r>
          </a:p>
          <a:p>
            <a:pPr>
              <a:lnSpc>
                <a:spcPts val="4899"/>
              </a:lnSpc>
            </a:pPr>
            <a:endParaRPr lang="en-US" sz="3499">
              <a:solidFill>
                <a:srgbClr val="292929"/>
              </a:solidFill>
              <a:latin typeface="Roboto Condensed Bold"/>
            </a:endParaRPr>
          </a:p>
          <a:p>
            <a:pPr algn="l">
              <a:lnSpc>
                <a:spcPts val="4899"/>
              </a:lnSpc>
            </a:pPr>
            <a:endParaRPr lang="en-US" sz="3499">
              <a:solidFill>
                <a:srgbClr val="292929"/>
              </a:solidFill>
              <a:latin typeface="Roboto Condensed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391</Words>
  <Application>Microsoft Office PowerPoint</Application>
  <PresentationFormat>Custom</PresentationFormat>
  <Paragraphs>54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Inter</vt:lpstr>
      <vt:lpstr>Roboto Condensed Bold</vt:lpstr>
      <vt:lpstr>Arial</vt:lpstr>
      <vt:lpstr>Roboto Condensed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OOP Presentation</dc:title>
  <cp:lastModifiedBy>Hồ Minh Khôi</cp:lastModifiedBy>
  <cp:revision>6</cp:revision>
  <dcterms:created xsi:type="dcterms:W3CDTF">2006-08-16T00:00:00Z</dcterms:created>
  <dcterms:modified xsi:type="dcterms:W3CDTF">2022-07-18T08:23:33Z</dcterms:modified>
  <dc:identifier>DAFGkUJr4Lo</dc:identifier>
</cp:coreProperties>
</file>

<file path=docProps/thumbnail.jpeg>
</file>